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1"/>
  </p:notesMasterIdLst>
  <p:sldIdLst>
    <p:sldId id="405" r:id="rId3"/>
    <p:sldId id="434" r:id="rId4"/>
    <p:sldId id="435" r:id="rId5"/>
    <p:sldId id="436" r:id="rId6"/>
    <p:sldId id="437" r:id="rId7"/>
    <p:sldId id="438" r:id="rId8"/>
    <p:sldId id="440" r:id="rId9"/>
    <p:sldId id="417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A MARTÍNEZ C." initials="W7" lastIdx="1" clrIdx="0">
    <p:extLst>
      <p:ext uri="{19B8F6BF-5375-455C-9EA6-DF929625EA0E}">
        <p15:presenceInfo xmlns:p15="http://schemas.microsoft.com/office/powerpoint/2012/main" userId="DIANA MARTÍNEZ C." providerId="None"/>
      </p:ext>
    </p:extLst>
  </p:cmAuthor>
  <p:cmAuthor id="2" name="Luis Fernando Castro" initials="LFC" lastIdx="1" clrIdx="1">
    <p:extLst>
      <p:ext uri="{19B8F6BF-5375-455C-9EA6-DF929625EA0E}">
        <p15:presenceInfo xmlns:p15="http://schemas.microsoft.com/office/powerpoint/2012/main" userId="305b01e84e252c6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3" autoAdjust="0"/>
    <p:restoredTop sz="94434" autoAdjust="0"/>
  </p:normalViewPr>
  <p:slideViewPr>
    <p:cSldViewPr>
      <p:cViewPr varScale="1">
        <p:scale>
          <a:sx n="110" d="100"/>
          <a:sy n="110" d="100"/>
        </p:scale>
        <p:origin x="102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6-01T08:45:29.199" idx="1">
    <p:pos x="5760" y="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6-01T08:45:29.199" idx="1">
    <p:pos x="5760" y="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6-01T08:45:29.199" idx="1">
    <p:pos x="5760" y="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09EE3-1B4B-4648-BBC7-0EF1735583A6}" type="datetimeFigureOut">
              <a:rPr lang="es-ES" smtClean="0"/>
              <a:pPr/>
              <a:t>01/06/2021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ED7F9-6F5C-4673-9B97-B485EC81441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789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40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7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9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uadroTexto 7"/>
          <p:cNvSpPr txBox="1"/>
          <p:nvPr userDrawn="1"/>
        </p:nvSpPr>
        <p:spPr>
          <a:xfrm>
            <a:off x="6019800" y="215205"/>
            <a:ext cx="2857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sz="3600" dirty="0">
                <a:solidFill>
                  <a:srgbClr val="45A653"/>
                </a:solidFill>
                <a:latin typeface="Futura std"/>
                <a:cs typeface="Futura std"/>
              </a:rPr>
              <a:t>Título</a:t>
            </a:r>
          </a:p>
          <a:p>
            <a:pPr defTabSz="457200"/>
            <a:r>
              <a:rPr lang="es-ES" dirty="0">
                <a:solidFill>
                  <a:srgbClr val="45A653"/>
                </a:solidFill>
                <a:latin typeface="Futura std book"/>
                <a:cs typeface="Futura std book"/>
              </a:rPr>
              <a:t>Subtítulo o texto necesario</a:t>
            </a:r>
          </a:p>
        </p:txBody>
      </p:sp>
    </p:spTree>
    <p:extLst>
      <p:ext uri="{BB962C8B-B14F-4D97-AF65-F5344CB8AC3E}">
        <p14:creationId xmlns:p14="http://schemas.microsoft.com/office/powerpoint/2010/main" val="16192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4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6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BFFA7E-BA7A-4F00-A286-A032A9FC7A1B}" type="datetimeFigureOut">
              <a:rPr lang="es-CO" smtClean="0"/>
              <a:pPr>
                <a:defRPr/>
              </a:pPr>
              <a:t>1/06/2021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52B87E-7BF8-47CD-8728-83455FC50822}" type="slidenum">
              <a:rPr lang="es-CO" smtClean="0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6886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09CC8-C040-4002-B2FE-CFE7AC1E11A2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1915B-30BD-4128-A083-F76F6377D123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382445632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BBEF-07A4-42C5-A5BC-D2E5B3C2C4E8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0FD41-4053-437B-BA36-F524F21ED53E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439742664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5C495-63C5-491C-9C00-862BC9DF8FE6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B01E3-6835-4321-AB17-59071F3EBFE9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144112313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F2810-DFA0-48B5-8CD9-E7CE439DCE5D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5C633-DEB8-4DF2-A36A-E1C3053F2439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38958349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81CD1-A5F2-4E7A-9591-86190B9ED79C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7EDF4-4261-4756-BE1C-2CA9935D3711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268233272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 userDrawn="1"/>
        </p:nvSpPr>
        <p:spPr>
          <a:xfrm>
            <a:off x="221456" y="254000"/>
            <a:ext cx="95250" cy="6746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4" name="Rectangle 6"/>
          <p:cNvSpPr/>
          <p:nvPr userDrawn="1"/>
        </p:nvSpPr>
        <p:spPr>
          <a:xfrm>
            <a:off x="221456" y="928688"/>
            <a:ext cx="952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 userDrawn="1"/>
        </p:nvGrpSpPr>
        <p:grpSpPr bwMode="auto">
          <a:xfrm>
            <a:off x="0" y="6775450"/>
            <a:ext cx="9144000" cy="82550"/>
            <a:chOff x="2055030" y="1463669"/>
            <a:chExt cx="2304256" cy="544908"/>
          </a:xfrm>
        </p:grpSpPr>
        <p:sp>
          <p:nvSpPr>
            <p:cNvPr id="6" name="Rectangle 9"/>
            <p:cNvSpPr/>
            <p:nvPr/>
          </p:nvSpPr>
          <p:spPr>
            <a:xfrm>
              <a:off x="2055030" y="1463669"/>
              <a:ext cx="576064" cy="5449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>
              <a:off x="2631094" y="1463669"/>
              <a:ext cx="576064" cy="54490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11"/>
            <p:cNvSpPr/>
            <p:nvPr/>
          </p:nvSpPr>
          <p:spPr>
            <a:xfrm>
              <a:off x="3207158" y="1463669"/>
              <a:ext cx="576064" cy="5449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12"/>
            <p:cNvSpPr/>
            <p:nvPr/>
          </p:nvSpPr>
          <p:spPr>
            <a:xfrm>
              <a:off x="3783222" y="1463669"/>
              <a:ext cx="576064" cy="54490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Title 1"/>
          <p:cNvSpPr txBox="1">
            <a:spLocks/>
          </p:cNvSpPr>
          <p:nvPr userDrawn="1"/>
        </p:nvSpPr>
        <p:spPr>
          <a:xfrm>
            <a:off x="417910" y="846139"/>
            <a:ext cx="6172200" cy="3635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Schoolbook"/>
              </a:rPr>
              <a:t>Put a relevant subtitle </a:t>
            </a:r>
            <a:r>
              <a:rPr lang="en-US" sz="1200" b="1" dirty="0" smtClean="0">
                <a:solidFill>
                  <a:srgbClr val="1E4E79"/>
                </a:solidFill>
                <a:latin typeface="Century Schoolbook"/>
              </a:rPr>
              <a:t>in this line</a:t>
            </a:r>
            <a:endParaRPr lang="en-US" sz="1200" b="1" dirty="0">
              <a:solidFill>
                <a:srgbClr val="1E4E79"/>
              </a:solidFill>
              <a:latin typeface="Century Schoolbook"/>
            </a:endParaRPr>
          </a:p>
        </p:txBody>
      </p:sp>
      <p:cxnSp>
        <p:nvCxnSpPr>
          <p:cNvPr id="12" name="Straight Connector 15"/>
          <p:cNvCxnSpPr/>
          <p:nvPr userDrawn="1"/>
        </p:nvCxnSpPr>
        <p:spPr>
          <a:xfrm>
            <a:off x="8036719" y="590550"/>
            <a:ext cx="1107281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7"/>
          <p:cNvSpPr txBox="1">
            <a:spLocks noChangeArrowheads="1"/>
          </p:cNvSpPr>
          <p:nvPr userDrawn="1"/>
        </p:nvSpPr>
        <p:spPr bwMode="auto">
          <a:xfrm>
            <a:off x="8036719" y="254000"/>
            <a:ext cx="1138453" cy="253916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smtClean="0">
                <a:solidFill>
                  <a:srgbClr val="7F7F7F"/>
                </a:solidFill>
              </a:rPr>
              <a:t>COMPANY NAME</a:t>
            </a:r>
            <a:endParaRPr lang="en-GB" sz="1050" smtClean="0">
              <a:solidFill>
                <a:srgbClr val="7F7F7F"/>
              </a:solidFill>
            </a:endParaRPr>
          </a:p>
        </p:txBody>
      </p:sp>
      <p:sp>
        <p:nvSpPr>
          <p:cNvPr id="14" name="TextBox 18"/>
          <p:cNvSpPr txBox="1">
            <a:spLocks noChangeArrowheads="1"/>
          </p:cNvSpPr>
          <p:nvPr userDrawn="1"/>
        </p:nvSpPr>
        <p:spPr bwMode="auto">
          <a:xfrm>
            <a:off x="8247460" y="590550"/>
            <a:ext cx="710451" cy="253916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smtClean="0">
                <a:solidFill>
                  <a:srgbClr val="7F7F7F"/>
                </a:solidFill>
              </a:rPr>
              <a:t>ABS.COM</a:t>
            </a:r>
            <a:endParaRPr lang="en-GB" sz="1050" smtClean="0">
              <a:solidFill>
                <a:srgbClr val="7F7F7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17635" y="266652"/>
            <a:ext cx="6440365" cy="73215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9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B2041-245D-4EC9-8C1B-3B1EFC3D17CA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CB5CC-DE9E-4172-921E-A41E22484371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230009697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A11D3-9526-409F-A7BC-1B69BC97CF7A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1123-BB58-4F57-8DC7-C4BE3AA425AD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1152008057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7B56-C46B-44AE-BFB0-801B36A9E140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51A2F-CC36-4F0D-9900-B93F343EB226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1058161276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51AFD-7970-40B2-A855-D3B6E92E87A9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8956E-8F64-4BCE-B5B9-2114420064B1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2041894377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C79AC-30AD-448A-9338-395CFE6168E3}" type="datetimeFigureOut">
              <a:rPr lang="en-GB" altLang="es-CO"/>
              <a:pPr>
                <a:defRPr/>
              </a:pPr>
              <a:t>01/06/2021</a:t>
            </a:fld>
            <a:endParaRPr lang="en-GB" alt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B4BF8-0792-4597-99EA-31F7906A6843}" type="slidenum">
              <a:rPr lang="en-GB" altLang="es-CO"/>
              <a:pPr>
                <a:defRPr/>
              </a:pPr>
              <a:t>‹Nº›</a:t>
            </a:fld>
            <a:endParaRPr lang="en-GB" altLang="es-CO"/>
          </a:p>
        </p:txBody>
      </p:sp>
    </p:spTree>
    <p:extLst>
      <p:ext uri="{BB962C8B-B14F-4D97-AF65-F5344CB8AC3E}">
        <p14:creationId xmlns:p14="http://schemas.microsoft.com/office/powerpoint/2010/main" val="366309779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C259153-5FD8-0F49-BA36-E64AC28C244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01/06/2021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CCFFD30-C721-C342-B970-3B280189718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 descr="Presentacion MinAmbiente2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242"/>
            <a:ext cx="9144000" cy="643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7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CO" smtClean="0"/>
              <a:t>Click to edit Master title style</a:t>
            </a:r>
            <a:endParaRPr lang="en-GB" altLang="es-CO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CO" smtClean="0"/>
              <a:t>Click to edit Master text styles</a:t>
            </a:r>
          </a:p>
          <a:p>
            <a:pPr lvl="1"/>
            <a:r>
              <a:rPr lang="en-US" altLang="es-CO" smtClean="0"/>
              <a:t>Second level</a:t>
            </a:r>
          </a:p>
          <a:p>
            <a:pPr lvl="2"/>
            <a:r>
              <a:rPr lang="en-US" altLang="es-CO" smtClean="0"/>
              <a:t>Third level</a:t>
            </a:r>
          </a:p>
          <a:p>
            <a:pPr lvl="3"/>
            <a:r>
              <a:rPr lang="en-US" altLang="es-CO" smtClean="0"/>
              <a:t>Fourth level</a:t>
            </a:r>
          </a:p>
          <a:p>
            <a:pPr lvl="4"/>
            <a:r>
              <a:rPr lang="en-US" altLang="es-CO" smtClean="0"/>
              <a:t>Fifth level</a:t>
            </a:r>
            <a:endParaRPr lang="en-GB" altLang="es-C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2FBB03-9D1E-488D-AC9D-E5E3DBCA4EF2}" type="datetimeFigureOut">
              <a:rPr lang="en-GB" altLang="es-CO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01/06/2021</a:t>
            </a:fld>
            <a:endParaRPr lang="en-GB" altLang="es-CO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92A50D-5AB6-4702-ACB7-207F825D7934}" type="slidenum">
              <a:rPr lang="en-GB" altLang="es-CO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GB" altLang="es-CO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852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MS PGothic" panose="020B0600070205080204" pitchFamily="34" charset="-128"/>
          <a:cs typeface="ＭＳ Ｐゴシック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ＭＳ Ｐゴシック" charset="0"/>
          <a:cs typeface="ＭＳ Ｐゴシック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ＭＳ Ｐゴシック" charset="0"/>
          <a:cs typeface="ＭＳ Ｐゴシック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ＭＳ Ｐゴシック" charset="0"/>
          <a:cs typeface="ＭＳ Ｐゴシック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Schoolbook" charset="0"/>
          <a:ea typeface="ＭＳ Ｐゴシック" charset="0"/>
          <a:cs typeface="ＭＳ Ｐゴシック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package" Target="../embeddings/Hoja_de_c_lculo_de_Microsoft_Excel1.xlsx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20608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475777" y="2132856"/>
            <a:ext cx="8208963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3600" b="1" dirty="0" smtClean="0"/>
              <a:t>LA TASA RETRIBUTIVA POR DESCARGAS </a:t>
            </a:r>
            <a:r>
              <a:rPr lang="es-CO" sz="3600" b="1" dirty="0" smtClean="0"/>
              <a:t>PUNTUALES</a:t>
            </a:r>
          </a:p>
          <a:p>
            <a:pPr algn="ctr"/>
            <a:endParaRPr lang="es-CO" sz="3600" b="1" dirty="0" smtClean="0"/>
          </a:p>
          <a:p>
            <a:pPr algn="ctr"/>
            <a:r>
              <a:rPr lang="es-CO" sz="2800" b="1" u="sng" dirty="0" smtClean="0">
                <a:solidFill>
                  <a:schemeClr val="accent3">
                    <a:lumMod val="50000"/>
                  </a:schemeClr>
                </a:solidFill>
              </a:rPr>
              <a:t>METAS </a:t>
            </a:r>
            <a:r>
              <a:rPr lang="es-CO" sz="2800" b="1" u="sng" dirty="0" smtClean="0">
                <a:solidFill>
                  <a:schemeClr val="accent3">
                    <a:lumMod val="50000"/>
                  </a:schemeClr>
                </a:solidFill>
              </a:rPr>
              <a:t>DE CARGAS DE DBO5 Y SST 2020-2025</a:t>
            </a:r>
            <a:r>
              <a:rPr lang="es-CO" sz="2800" b="1" u="sng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es-CO" sz="2800" b="1" u="sng" dirty="0" smtClean="0">
              <a:solidFill>
                <a:srgbClr val="FF0000"/>
              </a:solidFill>
            </a:endParaRPr>
          </a:p>
          <a:p>
            <a:pPr algn="ctr"/>
            <a:endParaRPr lang="es-CO" sz="3600" b="1" dirty="0"/>
          </a:p>
          <a:p>
            <a:pPr algn="ctr"/>
            <a:r>
              <a:rPr lang="es-CO" sz="2000" b="1" dirty="0" smtClean="0"/>
              <a:t>TALLER </a:t>
            </a:r>
            <a:r>
              <a:rPr lang="es-CO" sz="2000" b="1" dirty="0" smtClean="0"/>
              <a:t>1: ajustes </a:t>
            </a:r>
            <a:r>
              <a:rPr lang="es-CO" sz="2000" b="1" dirty="0" smtClean="0"/>
              <a:t>del </a:t>
            </a:r>
            <a:r>
              <a:rPr lang="es-CO" sz="2000" b="1" dirty="0" smtClean="0"/>
              <a:t>Acuerdo 006 a condiciones socioeconómicas impuestas por la pandemia del COVID 19</a:t>
            </a:r>
          </a:p>
          <a:p>
            <a:pPr algn="ctr"/>
            <a:endParaRPr lang="es-CO" sz="2000" b="1" dirty="0"/>
          </a:p>
          <a:p>
            <a:pPr algn="ctr"/>
            <a:endParaRPr lang="es-CO" sz="2000" b="1" dirty="0"/>
          </a:p>
          <a:p>
            <a:pPr algn="ctr"/>
            <a:r>
              <a:rPr lang="es-CO" sz="2000" b="1" dirty="0" smtClean="0"/>
              <a:t>Barranquilla, </a:t>
            </a:r>
            <a:r>
              <a:rPr lang="es-CO" sz="2000" b="1" dirty="0" smtClean="0"/>
              <a:t>junio 1 </a:t>
            </a:r>
            <a:r>
              <a:rPr lang="es-CO" sz="2000" b="1" dirty="0" smtClean="0"/>
              <a:t>de 2021</a:t>
            </a:r>
            <a:endParaRPr lang="es-CO" sz="20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83" y="193749"/>
            <a:ext cx="1676698" cy="16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74290"/>
            <a:ext cx="1820460" cy="160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1 Grupo"/>
          <p:cNvGrpSpPr/>
          <p:nvPr/>
        </p:nvGrpSpPr>
        <p:grpSpPr>
          <a:xfrm>
            <a:off x="7956376" y="1700808"/>
            <a:ext cx="936104" cy="961280"/>
            <a:chOff x="7596336" y="764704"/>
            <a:chExt cx="936104" cy="961280"/>
          </a:xfrm>
        </p:grpSpPr>
        <p:sp>
          <p:nvSpPr>
            <p:cNvPr id="16388" name="Puzzle3"/>
            <p:cNvSpPr>
              <a:spLocks noEditPoints="1" noChangeArrowheads="1"/>
            </p:cNvSpPr>
            <p:nvPr/>
          </p:nvSpPr>
          <p:spPr bwMode="auto">
            <a:xfrm>
              <a:off x="8052166" y="764704"/>
              <a:ext cx="367967" cy="510838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softEdge rad="3175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6389" name="Puzzle2"/>
            <p:cNvSpPr>
              <a:spLocks noEditPoints="1" noChangeArrowheads="1"/>
            </p:cNvSpPr>
            <p:nvPr/>
          </p:nvSpPr>
          <p:spPr bwMode="auto">
            <a:xfrm>
              <a:off x="7945145" y="1136867"/>
              <a:ext cx="587295" cy="465288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softEdge rad="3175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6390" name="Puzzle4"/>
            <p:cNvSpPr>
              <a:spLocks noEditPoints="1" noChangeArrowheads="1"/>
            </p:cNvSpPr>
            <p:nvPr/>
          </p:nvSpPr>
          <p:spPr bwMode="auto">
            <a:xfrm>
              <a:off x="7717891" y="1131131"/>
              <a:ext cx="354094" cy="59485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softEdge rad="3175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6391" name="Puzzle1"/>
            <p:cNvSpPr>
              <a:spLocks noEditPoints="1" noChangeArrowheads="1"/>
            </p:cNvSpPr>
            <p:nvPr/>
          </p:nvSpPr>
          <p:spPr bwMode="auto">
            <a:xfrm>
              <a:off x="7596336" y="919238"/>
              <a:ext cx="594561" cy="354618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</p:grpSp>
      <p:grpSp>
        <p:nvGrpSpPr>
          <p:cNvPr id="3" name="53 Grupo"/>
          <p:cNvGrpSpPr/>
          <p:nvPr/>
        </p:nvGrpSpPr>
        <p:grpSpPr>
          <a:xfrm>
            <a:off x="668820" y="3147705"/>
            <a:ext cx="971741" cy="1008825"/>
            <a:chOff x="1028860" y="2996952"/>
            <a:chExt cx="971741" cy="1008825"/>
          </a:xfrm>
        </p:grpSpPr>
        <p:pic>
          <p:nvPicPr>
            <p:cNvPr id="16385" name="Picture 1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5616" y="3357063"/>
              <a:ext cx="648072" cy="648714"/>
            </a:xfrm>
            <a:prstGeom prst="rect">
              <a:avLst/>
            </a:prstGeom>
            <a:noFill/>
          </p:spPr>
        </p:pic>
        <p:sp>
          <p:nvSpPr>
            <p:cNvPr id="24" name="23 CuadroTexto"/>
            <p:cNvSpPr txBox="1"/>
            <p:nvPr/>
          </p:nvSpPr>
          <p:spPr>
            <a:xfrm>
              <a:off x="1028860" y="2996952"/>
              <a:ext cx="971741" cy="27699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a..</a:t>
              </a:r>
              <a:endParaRPr lang="es-CO" sz="1200" b="1" i="1" dirty="0">
                <a:latin typeface="Futura std book"/>
              </a:endParaRPr>
            </a:p>
          </p:txBody>
        </p:sp>
      </p:grpSp>
      <p:grpSp>
        <p:nvGrpSpPr>
          <p:cNvPr id="5" name="57 Grupo"/>
          <p:cNvGrpSpPr/>
          <p:nvPr/>
        </p:nvGrpSpPr>
        <p:grpSpPr>
          <a:xfrm>
            <a:off x="1979712" y="2852936"/>
            <a:ext cx="981359" cy="1192831"/>
            <a:chOff x="3275856" y="2852936"/>
            <a:chExt cx="981359" cy="1192831"/>
          </a:xfrm>
        </p:grpSpPr>
        <p:pic>
          <p:nvPicPr>
            <p:cNvPr id="16386" name="Picture 2" descr="C:\Program Files (x86)\Microsoft Office\MEDIA\CAGCAT10\j0205462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5856" y="3212976"/>
              <a:ext cx="836999" cy="832791"/>
            </a:xfrm>
            <a:prstGeom prst="rect">
              <a:avLst/>
            </a:prstGeom>
            <a:noFill/>
          </p:spPr>
        </p:pic>
        <p:sp>
          <p:nvSpPr>
            <p:cNvPr id="26" name="25 CuadroTexto"/>
            <p:cNvSpPr txBox="1"/>
            <p:nvPr/>
          </p:nvSpPr>
          <p:spPr>
            <a:xfrm>
              <a:off x="3275856" y="2852936"/>
              <a:ext cx="981359" cy="27699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b..</a:t>
              </a:r>
              <a:endParaRPr lang="es-CO" sz="1200" b="1" i="1" dirty="0">
                <a:latin typeface="Futura std book"/>
              </a:endParaRPr>
            </a:p>
          </p:txBody>
        </p:sp>
      </p:grpSp>
      <p:grpSp>
        <p:nvGrpSpPr>
          <p:cNvPr id="6" name="59 Grupo"/>
          <p:cNvGrpSpPr/>
          <p:nvPr/>
        </p:nvGrpSpPr>
        <p:grpSpPr>
          <a:xfrm>
            <a:off x="3419872" y="3212976"/>
            <a:ext cx="971741" cy="1268953"/>
            <a:chOff x="4427984" y="3068960"/>
            <a:chExt cx="971741" cy="1268953"/>
          </a:xfrm>
        </p:grpSpPr>
        <p:pic>
          <p:nvPicPr>
            <p:cNvPr id="1026" name="Picture 2" descr="C:\Program Files (x86)\Microsoft Office\MEDIA\CAGCAT10\j0285360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3429000"/>
              <a:ext cx="737006" cy="908913"/>
            </a:xfrm>
            <a:prstGeom prst="rect">
              <a:avLst/>
            </a:prstGeom>
            <a:noFill/>
          </p:spPr>
        </p:pic>
        <p:sp>
          <p:nvSpPr>
            <p:cNvPr id="27" name="26 CuadroTexto"/>
            <p:cNvSpPr txBox="1"/>
            <p:nvPr/>
          </p:nvSpPr>
          <p:spPr>
            <a:xfrm>
              <a:off x="4427984" y="3068960"/>
              <a:ext cx="971741" cy="27699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c..</a:t>
              </a:r>
              <a:endParaRPr lang="es-CO" sz="1200" b="1" i="1" dirty="0">
                <a:latin typeface="Futura std book"/>
              </a:endParaRPr>
            </a:p>
          </p:txBody>
        </p:sp>
      </p:grpSp>
      <p:grpSp>
        <p:nvGrpSpPr>
          <p:cNvPr id="7" name="61 Grupo"/>
          <p:cNvGrpSpPr/>
          <p:nvPr/>
        </p:nvGrpSpPr>
        <p:grpSpPr>
          <a:xfrm>
            <a:off x="5965321" y="2204864"/>
            <a:ext cx="1499808" cy="1080120"/>
            <a:chOff x="6353125" y="1916832"/>
            <a:chExt cx="1499808" cy="1080120"/>
          </a:xfrm>
        </p:grpSpPr>
        <p:pic>
          <p:nvPicPr>
            <p:cNvPr id="23" name="Picture 8" descr="C:\Users\user\AppData\Local\Microsoft\Windows\Temporary Internet Files\Content.IE5\VQRPAW46\MC900104962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3125" y="2113781"/>
              <a:ext cx="883171" cy="883171"/>
            </a:xfrm>
            <a:prstGeom prst="rect">
              <a:avLst/>
            </a:prstGeom>
            <a:noFill/>
          </p:spPr>
        </p:pic>
        <p:sp>
          <p:nvSpPr>
            <p:cNvPr id="28" name="27 CuadroTexto"/>
            <p:cNvSpPr txBox="1"/>
            <p:nvPr/>
          </p:nvSpPr>
          <p:spPr>
            <a:xfrm>
              <a:off x="6804248" y="1916832"/>
              <a:ext cx="1048685" cy="27699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d…</a:t>
              </a:r>
              <a:endParaRPr lang="es-CO" sz="1200" b="1" i="1" dirty="0">
                <a:latin typeface="Futura std book"/>
              </a:endParaRPr>
            </a:p>
          </p:txBody>
        </p:sp>
      </p:grpSp>
      <p:grpSp>
        <p:nvGrpSpPr>
          <p:cNvPr id="8" name="54 Grupo"/>
          <p:cNvGrpSpPr/>
          <p:nvPr/>
        </p:nvGrpSpPr>
        <p:grpSpPr>
          <a:xfrm>
            <a:off x="611560" y="4155817"/>
            <a:ext cx="668939" cy="654549"/>
            <a:chOff x="971600" y="4005064"/>
            <a:chExt cx="668939" cy="654549"/>
          </a:xfrm>
        </p:grpSpPr>
        <p:cxnSp>
          <p:nvCxnSpPr>
            <p:cNvPr id="15" name="14 Conector recto de flecha"/>
            <p:cNvCxnSpPr/>
            <p:nvPr/>
          </p:nvCxnSpPr>
          <p:spPr>
            <a:xfrm>
              <a:off x="1619672" y="4005064"/>
              <a:ext cx="20867" cy="654549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CuadroTexto"/>
            <p:cNvSpPr txBox="1"/>
            <p:nvPr/>
          </p:nvSpPr>
          <p:spPr>
            <a:xfrm>
              <a:off x="971600" y="4077072"/>
              <a:ext cx="602601" cy="2769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solidFill>
                    <a:srgbClr val="FF0000"/>
                  </a:solidFill>
                  <a:latin typeface="Futura std book"/>
                </a:rPr>
                <a:t>Vert.1</a:t>
              </a:r>
              <a:endParaRPr lang="es-CO" sz="1200" b="1" dirty="0">
                <a:solidFill>
                  <a:srgbClr val="FF0000"/>
                </a:solidFill>
                <a:latin typeface="Futura std book"/>
              </a:endParaRPr>
            </a:p>
          </p:txBody>
        </p:sp>
      </p:grpSp>
      <p:grpSp>
        <p:nvGrpSpPr>
          <p:cNvPr id="9" name="58 Grupo"/>
          <p:cNvGrpSpPr/>
          <p:nvPr/>
        </p:nvGrpSpPr>
        <p:grpSpPr>
          <a:xfrm>
            <a:off x="2411760" y="4005064"/>
            <a:ext cx="602601" cy="864096"/>
            <a:chOff x="3707904" y="4005064"/>
            <a:chExt cx="602601" cy="864096"/>
          </a:xfrm>
        </p:grpSpPr>
        <p:cxnSp>
          <p:nvCxnSpPr>
            <p:cNvPr id="19" name="18 Conector recto de flecha"/>
            <p:cNvCxnSpPr/>
            <p:nvPr/>
          </p:nvCxnSpPr>
          <p:spPr>
            <a:xfrm>
              <a:off x="3707904" y="4005064"/>
              <a:ext cx="0" cy="864096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3707904" y="4149080"/>
              <a:ext cx="602601" cy="2769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solidFill>
                    <a:srgbClr val="FF0000"/>
                  </a:solidFill>
                  <a:latin typeface="Futura std book"/>
                </a:rPr>
                <a:t>Vert.2</a:t>
              </a:r>
              <a:endParaRPr lang="es-CO" sz="1200" b="1" dirty="0">
                <a:solidFill>
                  <a:srgbClr val="FF0000"/>
                </a:solidFill>
                <a:latin typeface="Futura std book"/>
              </a:endParaRPr>
            </a:p>
          </p:txBody>
        </p:sp>
      </p:grpSp>
      <p:grpSp>
        <p:nvGrpSpPr>
          <p:cNvPr id="10" name="60 Grupo"/>
          <p:cNvGrpSpPr/>
          <p:nvPr/>
        </p:nvGrpSpPr>
        <p:grpSpPr>
          <a:xfrm>
            <a:off x="3563888" y="4437112"/>
            <a:ext cx="602601" cy="576064"/>
            <a:chOff x="4572000" y="4293096"/>
            <a:chExt cx="602601" cy="576064"/>
          </a:xfrm>
        </p:grpSpPr>
        <p:cxnSp>
          <p:nvCxnSpPr>
            <p:cNvPr id="21" name="20 Conector recto de flecha"/>
            <p:cNvCxnSpPr/>
            <p:nvPr/>
          </p:nvCxnSpPr>
          <p:spPr>
            <a:xfrm>
              <a:off x="4572000" y="4293096"/>
              <a:ext cx="0" cy="576064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31 CuadroTexto"/>
            <p:cNvSpPr txBox="1"/>
            <p:nvPr/>
          </p:nvSpPr>
          <p:spPr>
            <a:xfrm>
              <a:off x="4572000" y="4365104"/>
              <a:ext cx="602601" cy="2769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solidFill>
                    <a:srgbClr val="FF0000"/>
                  </a:solidFill>
                  <a:latin typeface="Futura std book"/>
                </a:rPr>
                <a:t>Vert.3</a:t>
              </a:r>
              <a:endParaRPr lang="es-CO" sz="1200" b="1" dirty="0">
                <a:solidFill>
                  <a:srgbClr val="FF0000"/>
                </a:solidFill>
                <a:latin typeface="Futura std book"/>
              </a:endParaRPr>
            </a:p>
          </p:txBody>
        </p:sp>
      </p:grpSp>
      <p:grpSp>
        <p:nvGrpSpPr>
          <p:cNvPr id="12" name="51 Grupo"/>
          <p:cNvGrpSpPr/>
          <p:nvPr/>
        </p:nvGrpSpPr>
        <p:grpSpPr>
          <a:xfrm>
            <a:off x="779054" y="4454671"/>
            <a:ext cx="6872810" cy="691221"/>
            <a:chOff x="1139094" y="4303918"/>
            <a:chExt cx="6872810" cy="691221"/>
          </a:xfrm>
        </p:grpSpPr>
        <p:sp>
          <p:nvSpPr>
            <p:cNvPr id="4" name="3 Forma libre"/>
            <p:cNvSpPr/>
            <p:nvPr/>
          </p:nvSpPr>
          <p:spPr>
            <a:xfrm>
              <a:off x="1139094" y="4303918"/>
              <a:ext cx="6754761" cy="691221"/>
            </a:xfrm>
            <a:custGeom>
              <a:avLst/>
              <a:gdLst>
                <a:gd name="connsiteX0" fmla="*/ 0 w 6754761"/>
                <a:gd name="connsiteY0" fmla="*/ 648929 h 691221"/>
                <a:gd name="connsiteX1" fmla="*/ 103238 w 6754761"/>
                <a:gd name="connsiteY1" fmla="*/ 575187 h 691221"/>
                <a:gd name="connsiteX2" fmla="*/ 191729 w 6754761"/>
                <a:gd name="connsiteY2" fmla="*/ 545691 h 691221"/>
                <a:gd name="connsiteX3" fmla="*/ 235974 w 6754761"/>
                <a:gd name="connsiteY3" fmla="*/ 530942 h 691221"/>
                <a:gd name="connsiteX4" fmla="*/ 368709 w 6754761"/>
                <a:gd name="connsiteY4" fmla="*/ 471949 h 691221"/>
                <a:gd name="connsiteX5" fmla="*/ 501445 w 6754761"/>
                <a:gd name="connsiteY5" fmla="*/ 427703 h 691221"/>
                <a:gd name="connsiteX6" fmla="*/ 604684 w 6754761"/>
                <a:gd name="connsiteY6" fmla="*/ 398207 h 691221"/>
                <a:gd name="connsiteX7" fmla="*/ 737419 w 6754761"/>
                <a:gd name="connsiteY7" fmla="*/ 383458 h 691221"/>
                <a:gd name="connsiteX8" fmla="*/ 1238864 w 6754761"/>
                <a:gd name="connsiteY8" fmla="*/ 412955 h 691221"/>
                <a:gd name="connsiteX9" fmla="*/ 1430593 w 6754761"/>
                <a:gd name="connsiteY9" fmla="*/ 457200 h 691221"/>
                <a:gd name="connsiteX10" fmla="*/ 1489587 w 6754761"/>
                <a:gd name="connsiteY10" fmla="*/ 471949 h 691221"/>
                <a:gd name="connsiteX11" fmla="*/ 1533832 w 6754761"/>
                <a:gd name="connsiteY11" fmla="*/ 486697 h 691221"/>
                <a:gd name="connsiteX12" fmla="*/ 1607574 w 6754761"/>
                <a:gd name="connsiteY12" fmla="*/ 501445 h 691221"/>
                <a:gd name="connsiteX13" fmla="*/ 1651819 w 6754761"/>
                <a:gd name="connsiteY13" fmla="*/ 516194 h 691221"/>
                <a:gd name="connsiteX14" fmla="*/ 1769806 w 6754761"/>
                <a:gd name="connsiteY14" fmla="*/ 545691 h 691221"/>
                <a:gd name="connsiteX15" fmla="*/ 1843548 w 6754761"/>
                <a:gd name="connsiteY15" fmla="*/ 575187 h 691221"/>
                <a:gd name="connsiteX16" fmla="*/ 1917290 w 6754761"/>
                <a:gd name="connsiteY16" fmla="*/ 589936 h 691221"/>
                <a:gd name="connsiteX17" fmla="*/ 2138516 w 6754761"/>
                <a:gd name="connsiteY17" fmla="*/ 619432 h 691221"/>
                <a:gd name="connsiteX18" fmla="*/ 2256503 w 6754761"/>
                <a:gd name="connsiteY18" fmla="*/ 648929 h 691221"/>
                <a:gd name="connsiteX19" fmla="*/ 3067664 w 6754761"/>
                <a:gd name="connsiteY19" fmla="*/ 648929 h 691221"/>
                <a:gd name="connsiteX20" fmla="*/ 3244645 w 6754761"/>
                <a:gd name="connsiteY20" fmla="*/ 634181 h 691221"/>
                <a:gd name="connsiteX21" fmla="*/ 3392129 w 6754761"/>
                <a:gd name="connsiteY21" fmla="*/ 589936 h 691221"/>
                <a:gd name="connsiteX22" fmla="*/ 3436374 w 6754761"/>
                <a:gd name="connsiteY22" fmla="*/ 575187 h 691221"/>
                <a:gd name="connsiteX23" fmla="*/ 3554361 w 6754761"/>
                <a:gd name="connsiteY23" fmla="*/ 545691 h 691221"/>
                <a:gd name="connsiteX24" fmla="*/ 3613355 w 6754761"/>
                <a:gd name="connsiteY24" fmla="*/ 516194 h 691221"/>
                <a:gd name="connsiteX25" fmla="*/ 3657600 w 6754761"/>
                <a:gd name="connsiteY25" fmla="*/ 501445 h 691221"/>
                <a:gd name="connsiteX26" fmla="*/ 3701845 w 6754761"/>
                <a:gd name="connsiteY26" fmla="*/ 471949 h 691221"/>
                <a:gd name="connsiteX27" fmla="*/ 3849329 w 6754761"/>
                <a:gd name="connsiteY27" fmla="*/ 427703 h 691221"/>
                <a:gd name="connsiteX28" fmla="*/ 3923071 w 6754761"/>
                <a:gd name="connsiteY28" fmla="*/ 383458 h 691221"/>
                <a:gd name="connsiteX29" fmla="*/ 4011561 w 6754761"/>
                <a:gd name="connsiteY29" fmla="*/ 324465 h 691221"/>
                <a:gd name="connsiteX30" fmla="*/ 4055806 w 6754761"/>
                <a:gd name="connsiteY30" fmla="*/ 309716 h 691221"/>
                <a:gd name="connsiteX31" fmla="*/ 4144296 w 6754761"/>
                <a:gd name="connsiteY31" fmla="*/ 250723 h 691221"/>
                <a:gd name="connsiteX32" fmla="*/ 4188542 w 6754761"/>
                <a:gd name="connsiteY32" fmla="*/ 221226 h 691221"/>
                <a:gd name="connsiteX33" fmla="*/ 4232787 w 6754761"/>
                <a:gd name="connsiteY33" fmla="*/ 206478 h 691221"/>
                <a:gd name="connsiteX34" fmla="*/ 4277032 w 6754761"/>
                <a:gd name="connsiteY34" fmla="*/ 176981 h 691221"/>
                <a:gd name="connsiteX35" fmla="*/ 4336025 w 6754761"/>
                <a:gd name="connsiteY35" fmla="*/ 132736 h 691221"/>
                <a:gd name="connsiteX36" fmla="*/ 4395019 w 6754761"/>
                <a:gd name="connsiteY36" fmla="*/ 117987 h 691221"/>
                <a:gd name="connsiteX37" fmla="*/ 4439264 w 6754761"/>
                <a:gd name="connsiteY37" fmla="*/ 88491 h 691221"/>
                <a:gd name="connsiteX38" fmla="*/ 4586748 w 6754761"/>
                <a:gd name="connsiteY38" fmla="*/ 44245 h 691221"/>
                <a:gd name="connsiteX39" fmla="*/ 4630993 w 6754761"/>
                <a:gd name="connsiteY39" fmla="*/ 29497 h 691221"/>
                <a:gd name="connsiteX40" fmla="*/ 4748980 w 6754761"/>
                <a:gd name="connsiteY40" fmla="*/ 14749 h 691221"/>
                <a:gd name="connsiteX41" fmla="*/ 4852219 w 6754761"/>
                <a:gd name="connsiteY41" fmla="*/ 0 h 691221"/>
                <a:gd name="connsiteX42" fmla="*/ 5501148 w 6754761"/>
                <a:gd name="connsiteY42" fmla="*/ 14749 h 691221"/>
                <a:gd name="connsiteX43" fmla="*/ 5604387 w 6754761"/>
                <a:gd name="connsiteY43" fmla="*/ 44245 h 691221"/>
                <a:gd name="connsiteX44" fmla="*/ 5663380 w 6754761"/>
                <a:gd name="connsiteY44" fmla="*/ 58994 h 691221"/>
                <a:gd name="connsiteX45" fmla="*/ 5707625 w 6754761"/>
                <a:gd name="connsiteY45" fmla="*/ 73742 h 691221"/>
                <a:gd name="connsiteX46" fmla="*/ 5781367 w 6754761"/>
                <a:gd name="connsiteY46" fmla="*/ 88491 h 691221"/>
                <a:gd name="connsiteX47" fmla="*/ 5869858 w 6754761"/>
                <a:gd name="connsiteY47" fmla="*/ 117987 h 691221"/>
                <a:gd name="connsiteX48" fmla="*/ 5958348 w 6754761"/>
                <a:gd name="connsiteY48" fmla="*/ 147484 h 691221"/>
                <a:gd name="connsiteX49" fmla="*/ 6061587 w 6754761"/>
                <a:gd name="connsiteY49" fmla="*/ 176981 h 691221"/>
                <a:gd name="connsiteX50" fmla="*/ 6179574 w 6754761"/>
                <a:gd name="connsiteY50" fmla="*/ 191729 h 691221"/>
                <a:gd name="connsiteX51" fmla="*/ 6754761 w 6754761"/>
                <a:gd name="connsiteY51" fmla="*/ 206478 h 691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754761" h="691221">
                  <a:moveTo>
                    <a:pt x="0" y="648929"/>
                  </a:moveTo>
                  <a:cubicBezTo>
                    <a:pt x="34413" y="624348"/>
                    <a:pt x="66003" y="595237"/>
                    <a:pt x="103238" y="575187"/>
                  </a:cubicBezTo>
                  <a:cubicBezTo>
                    <a:pt x="130614" y="560446"/>
                    <a:pt x="162232" y="555523"/>
                    <a:pt x="191729" y="545691"/>
                  </a:cubicBezTo>
                  <a:cubicBezTo>
                    <a:pt x="206477" y="540775"/>
                    <a:pt x="223039" y="539566"/>
                    <a:pt x="235974" y="530942"/>
                  </a:cubicBezTo>
                  <a:cubicBezTo>
                    <a:pt x="321100" y="474191"/>
                    <a:pt x="237073" y="524604"/>
                    <a:pt x="368709" y="471949"/>
                  </a:cubicBezTo>
                  <a:cubicBezTo>
                    <a:pt x="495825" y="421102"/>
                    <a:pt x="390311" y="459456"/>
                    <a:pt x="501445" y="427703"/>
                  </a:cubicBezTo>
                  <a:cubicBezTo>
                    <a:pt x="546415" y="414854"/>
                    <a:pt x="554736" y="405891"/>
                    <a:pt x="604684" y="398207"/>
                  </a:cubicBezTo>
                  <a:cubicBezTo>
                    <a:pt x="648684" y="391438"/>
                    <a:pt x="693174" y="388374"/>
                    <a:pt x="737419" y="383458"/>
                  </a:cubicBezTo>
                  <a:cubicBezTo>
                    <a:pt x="904567" y="393290"/>
                    <a:pt x="1072114" y="397796"/>
                    <a:pt x="1238864" y="412955"/>
                  </a:cubicBezTo>
                  <a:cubicBezTo>
                    <a:pt x="1382823" y="426042"/>
                    <a:pt x="1344606" y="432632"/>
                    <a:pt x="1430593" y="457200"/>
                  </a:cubicBezTo>
                  <a:cubicBezTo>
                    <a:pt x="1450083" y="462769"/>
                    <a:pt x="1470097" y="466380"/>
                    <a:pt x="1489587" y="471949"/>
                  </a:cubicBezTo>
                  <a:cubicBezTo>
                    <a:pt x="1504535" y="476220"/>
                    <a:pt x="1518750" y="482927"/>
                    <a:pt x="1533832" y="486697"/>
                  </a:cubicBezTo>
                  <a:cubicBezTo>
                    <a:pt x="1558151" y="492777"/>
                    <a:pt x="1583255" y="495365"/>
                    <a:pt x="1607574" y="501445"/>
                  </a:cubicBezTo>
                  <a:cubicBezTo>
                    <a:pt x="1622656" y="505216"/>
                    <a:pt x="1636821" y="512103"/>
                    <a:pt x="1651819" y="516194"/>
                  </a:cubicBezTo>
                  <a:cubicBezTo>
                    <a:pt x="1690930" y="526861"/>
                    <a:pt x="1732166" y="530635"/>
                    <a:pt x="1769806" y="545691"/>
                  </a:cubicBezTo>
                  <a:cubicBezTo>
                    <a:pt x="1794387" y="555523"/>
                    <a:pt x="1818190" y="567580"/>
                    <a:pt x="1843548" y="575187"/>
                  </a:cubicBezTo>
                  <a:cubicBezTo>
                    <a:pt x="1867558" y="582390"/>
                    <a:pt x="1892564" y="585815"/>
                    <a:pt x="1917290" y="589936"/>
                  </a:cubicBezTo>
                  <a:cubicBezTo>
                    <a:pt x="1978342" y="600111"/>
                    <a:pt x="2078872" y="611977"/>
                    <a:pt x="2138516" y="619432"/>
                  </a:cubicBezTo>
                  <a:cubicBezTo>
                    <a:pt x="2177845" y="629264"/>
                    <a:pt x="2216580" y="641884"/>
                    <a:pt x="2256503" y="648929"/>
                  </a:cubicBezTo>
                  <a:cubicBezTo>
                    <a:pt x="2496154" y="691221"/>
                    <a:pt x="2943767" y="651623"/>
                    <a:pt x="3067664" y="648929"/>
                  </a:cubicBezTo>
                  <a:cubicBezTo>
                    <a:pt x="3126658" y="644013"/>
                    <a:pt x="3185904" y="641524"/>
                    <a:pt x="3244645" y="634181"/>
                  </a:cubicBezTo>
                  <a:cubicBezTo>
                    <a:pt x="3280299" y="629724"/>
                    <a:pt x="3366479" y="598486"/>
                    <a:pt x="3392129" y="589936"/>
                  </a:cubicBezTo>
                  <a:cubicBezTo>
                    <a:pt x="3406877" y="585020"/>
                    <a:pt x="3421292" y="578957"/>
                    <a:pt x="3436374" y="575187"/>
                  </a:cubicBezTo>
                  <a:lnTo>
                    <a:pt x="3554361" y="545691"/>
                  </a:lnTo>
                  <a:cubicBezTo>
                    <a:pt x="3574026" y="535859"/>
                    <a:pt x="3593147" y="524855"/>
                    <a:pt x="3613355" y="516194"/>
                  </a:cubicBezTo>
                  <a:cubicBezTo>
                    <a:pt x="3627644" y="510070"/>
                    <a:pt x="3643695" y="508397"/>
                    <a:pt x="3657600" y="501445"/>
                  </a:cubicBezTo>
                  <a:cubicBezTo>
                    <a:pt x="3673454" y="493518"/>
                    <a:pt x="3685553" y="478931"/>
                    <a:pt x="3701845" y="471949"/>
                  </a:cubicBezTo>
                  <a:cubicBezTo>
                    <a:pt x="3774631" y="440755"/>
                    <a:pt x="3766720" y="477268"/>
                    <a:pt x="3849329" y="427703"/>
                  </a:cubicBezTo>
                  <a:cubicBezTo>
                    <a:pt x="3873910" y="412955"/>
                    <a:pt x="3898887" y="398848"/>
                    <a:pt x="3923071" y="383458"/>
                  </a:cubicBezTo>
                  <a:cubicBezTo>
                    <a:pt x="3952979" y="364426"/>
                    <a:pt x="3977930" y="335676"/>
                    <a:pt x="4011561" y="324465"/>
                  </a:cubicBezTo>
                  <a:cubicBezTo>
                    <a:pt x="4026309" y="319549"/>
                    <a:pt x="4042216" y="317266"/>
                    <a:pt x="4055806" y="309716"/>
                  </a:cubicBezTo>
                  <a:cubicBezTo>
                    <a:pt x="4086795" y="292500"/>
                    <a:pt x="4114799" y="270387"/>
                    <a:pt x="4144296" y="250723"/>
                  </a:cubicBezTo>
                  <a:cubicBezTo>
                    <a:pt x="4159045" y="240891"/>
                    <a:pt x="4171726" y="226831"/>
                    <a:pt x="4188542" y="221226"/>
                  </a:cubicBezTo>
                  <a:lnTo>
                    <a:pt x="4232787" y="206478"/>
                  </a:lnTo>
                  <a:cubicBezTo>
                    <a:pt x="4247535" y="196646"/>
                    <a:pt x="4262608" y="187284"/>
                    <a:pt x="4277032" y="176981"/>
                  </a:cubicBezTo>
                  <a:cubicBezTo>
                    <a:pt x="4297034" y="162694"/>
                    <a:pt x="4314040" y="143729"/>
                    <a:pt x="4336025" y="132736"/>
                  </a:cubicBezTo>
                  <a:cubicBezTo>
                    <a:pt x="4354155" y="123671"/>
                    <a:pt x="4375354" y="122903"/>
                    <a:pt x="4395019" y="117987"/>
                  </a:cubicBezTo>
                  <a:cubicBezTo>
                    <a:pt x="4409767" y="108155"/>
                    <a:pt x="4423067" y="95690"/>
                    <a:pt x="4439264" y="88491"/>
                  </a:cubicBezTo>
                  <a:cubicBezTo>
                    <a:pt x="4502346" y="60455"/>
                    <a:pt x="4526691" y="61404"/>
                    <a:pt x="4586748" y="44245"/>
                  </a:cubicBezTo>
                  <a:cubicBezTo>
                    <a:pt x="4601696" y="39974"/>
                    <a:pt x="4615698" y="32278"/>
                    <a:pt x="4630993" y="29497"/>
                  </a:cubicBezTo>
                  <a:cubicBezTo>
                    <a:pt x="4669989" y="22407"/>
                    <a:pt x="4709693" y="19987"/>
                    <a:pt x="4748980" y="14749"/>
                  </a:cubicBezTo>
                  <a:lnTo>
                    <a:pt x="4852219" y="0"/>
                  </a:lnTo>
                  <a:lnTo>
                    <a:pt x="5501148" y="14749"/>
                  </a:lnTo>
                  <a:cubicBezTo>
                    <a:pt x="5528136" y="15874"/>
                    <a:pt x="5577026" y="36428"/>
                    <a:pt x="5604387" y="44245"/>
                  </a:cubicBezTo>
                  <a:cubicBezTo>
                    <a:pt x="5623877" y="49814"/>
                    <a:pt x="5643890" y="53425"/>
                    <a:pt x="5663380" y="58994"/>
                  </a:cubicBezTo>
                  <a:cubicBezTo>
                    <a:pt x="5678328" y="63265"/>
                    <a:pt x="5692543" y="69971"/>
                    <a:pt x="5707625" y="73742"/>
                  </a:cubicBezTo>
                  <a:cubicBezTo>
                    <a:pt x="5731944" y="79822"/>
                    <a:pt x="5757183" y="81895"/>
                    <a:pt x="5781367" y="88491"/>
                  </a:cubicBezTo>
                  <a:cubicBezTo>
                    <a:pt x="5811364" y="96672"/>
                    <a:pt x="5840361" y="108155"/>
                    <a:pt x="5869858" y="117987"/>
                  </a:cubicBezTo>
                  <a:lnTo>
                    <a:pt x="5958348" y="147484"/>
                  </a:lnTo>
                  <a:cubicBezTo>
                    <a:pt x="5993412" y="159172"/>
                    <a:pt x="6024554" y="170809"/>
                    <a:pt x="6061587" y="176981"/>
                  </a:cubicBezTo>
                  <a:cubicBezTo>
                    <a:pt x="6100683" y="183497"/>
                    <a:pt x="6140245" y="186813"/>
                    <a:pt x="6179574" y="191729"/>
                  </a:cubicBezTo>
                  <a:cubicBezTo>
                    <a:pt x="6391717" y="262446"/>
                    <a:pt x="6208273" y="206478"/>
                    <a:pt x="6754761" y="206478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35" name="34 Conector recto de flecha"/>
            <p:cNvCxnSpPr>
              <a:stCxn id="4" idx="7"/>
              <a:endCxn id="4" idx="8"/>
            </p:cNvCxnSpPr>
            <p:nvPr/>
          </p:nvCxnSpPr>
          <p:spPr>
            <a:xfrm>
              <a:off x="1876513" y="4687376"/>
              <a:ext cx="501445" cy="29497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 de flecha"/>
            <p:cNvCxnSpPr/>
            <p:nvPr/>
          </p:nvCxnSpPr>
          <p:spPr>
            <a:xfrm flipV="1">
              <a:off x="3894432" y="4938099"/>
              <a:ext cx="297579" cy="4558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 de flecha"/>
            <p:cNvCxnSpPr/>
            <p:nvPr/>
          </p:nvCxnSpPr>
          <p:spPr>
            <a:xfrm flipV="1">
              <a:off x="7714325" y="4466608"/>
              <a:ext cx="297579" cy="4558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52 Grupo"/>
          <p:cNvGrpSpPr/>
          <p:nvPr/>
        </p:nvGrpSpPr>
        <p:grpSpPr>
          <a:xfrm>
            <a:off x="4860032" y="2152609"/>
            <a:ext cx="971660" cy="2315495"/>
            <a:chOff x="5220072" y="2001856"/>
            <a:chExt cx="971660" cy="2315495"/>
          </a:xfrm>
        </p:grpSpPr>
        <p:sp>
          <p:nvSpPr>
            <p:cNvPr id="11" name="10 Forma libre"/>
            <p:cNvSpPr/>
            <p:nvPr/>
          </p:nvSpPr>
          <p:spPr>
            <a:xfrm>
              <a:off x="5292080" y="2060848"/>
              <a:ext cx="899652" cy="2256503"/>
            </a:xfrm>
            <a:custGeom>
              <a:avLst/>
              <a:gdLst>
                <a:gd name="connsiteX0" fmla="*/ 0 w 899652"/>
                <a:gd name="connsiteY0" fmla="*/ 0 h 2256503"/>
                <a:gd name="connsiteX1" fmla="*/ 693174 w 899652"/>
                <a:gd name="connsiteY1" fmla="*/ 663677 h 2256503"/>
                <a:gd name="connsiteX2" fmla="*/ 634181 w 899652"/>
                <a:gd name="connsiteY2" fmla="*/ 1533832 h 2256503"/>
                <a:gd name="connsiteX3" fmla="*/ 648929 w 899652"/>
                <a:gd name="connsiteY3" fmla="*/ 1843548 h 2256503"/>
                <a:gd name="connsiteX4" fmla="*/ 722671 w 899652"/>
                <a:gd name="connsiteY4" fmla="*/ 1843548 h 2256503"/>
                <a:gd name="connsiteX5" fmla="*/ 811162 w 899652"/>
                <a:gd name="connsiteY5" fmla="*/ 1961535 h 2256503"/>
                <a:gd name="connsiteX6" fmla="*/ 884904 w 899652"/>
                <a:gd name="connsiteY6" fmla="*/ 2153264 h 2256503"/>
                <a:gd name="connsiteX7" fmla="*/ 899652 w 899652"/>
                <a:gd name="connsiteY7" fmla="*/ 2256503 h 225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9652" h="2256503">
                  <a:moveTo>
                    <a:pt x="0" y="0"/>
                  </a:moveTo>
                  <a:cubicBezTo>
                    <a:pt x="293738" y="204019"/>
                    <a:pt x="587477" y="408038"/>
                    <a:pt x="693174" y="663677"/>
                  </a:cubicBezTo>
                  <a:cubicBezTo>
                    <a:pt x="798871" y="919316"/>
                    <a:pt x="641555" y="1337187"/>
                    <a:pt x="634181" y="1533832"/>
                  </a:cubicBezTo>
                  <a:cubicBezTo>
                    <a:pt x="626807" y="1730477"/>
                    <a:pt x="634181" y="1791929"/>
                    <a:pt x="648929" y="1843548"/>
                  </a:cubicBezTo>
                  <a:cubicBezTo>
                    <a:pt x="663677" y="1895167"/>
                    <a:pt x="695632" y="1823884"/>
                    <a:pt x="722671" y="1843548"/>
                  </a:cubicBezTo>
                  <a:cubicBezTo>
                    <a:pt x="749710" y="1863213"/>
                    <a:pt x="784123" y="1909916"/>
                    <a:pt x="811162" y="1961535"/>
                  </a:cubicBezTo>
                  <a:cubicBezTo>
                    <a:pt x="838201" y="2013154"/>
                    <a:pt x="870156" y="2104103"/>
                    <a:pt x="884904" y="2153264"/>
                  </a:cubicBezTo>
                  <a:cubicBezTo>
                    <a:pt x="899652" y="2202425"/>
                    <a:pt x="899652" y="2256503"/>
                    <a:pt x="899652" y="2256503"/>
                  </a:cubicBezTo>
                </a:path>
              </a:pathLst>
            </a:cu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43" name="42 Conector recto de flecha"/>
            <p:cNvCxnSpPr/>
            <p:nvPr/>
          </p:nvCxnSpPr>
          <p:spPr>
            <a:xfrm>
              <a:off x="5220072" y="2001856"/>
              <a:ext cx="288032" cy="21602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72 Grupo"/>
          <p:cNvGrpSpPr/>
          <p:nvPr/>
        </p:nvGrpSpPr>
        <p:grpSpPr>
          <a:xfrm>
            <a:off x="5652120" y="2852936"/>
            <a:ext cx="646845" cy="637039"/>
            <a:chOff x="5679884" y="2060848"/>
            <a:chExt cx="646845" cy="637039"/>
          </a:xfrm>
        </p:grpSpPr>
        <p:sp>
          <p:nvSpPr>
            <p:cNvPr id="33" name="32 CuadroTexto"/>
            <p:cNvSpPr txBox="1"/>
            <p:nvPr/>
          </p:nvSpPr>
          <p:spPr>
            <a:xfrm>
              <a:off x="5724128" y="2420888"/>
              <a:ext cx="602601" cy="2769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solidFill>
                    <a:srgbClr val="FF0000"/>
                  </a:solidFill>
                  <a:latin typeface="Futura std book"/>
                </a:rPr>
                <a:t>Vert.4</a:t>
              </a:r>
              <a:endParaRPr lang="es-CO" sz="1200" b="1" dirty="0">
                <a:solidFill>
                  <a:srgbClr val="FF0000"/>
                </a:solidFill>
                <a:latin typeface="Futura std book"/>
              </a:endParaRPr>
            </a:p>
          </p:txBody>
        </p:sp>
        <p:cxnSp>
          <p:nvCxnSpPr>
            <p:cNvPr id="49" name="48 Conector recto de flecha"/>
            <p:cNvCxnSpPr/>
            <p:nvPr/>
          </p:nvCxnSpPr>
          <p:spPr>
            <a:xfrm flipH="1">
              <a:off x="5679884" y="2060848"/>
              <a:ext cx="332276" cy="278494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63 Cerrar llave"/>
          <p:cNvSpPr/>
          <p:nvPr/>
        </p:nvSpPr>
        <p:spPr>
          <a:xfrm rot="5400000">
            <a:off x="2987824" y="3003689"/>
            <a:ext cx="360040" cy="4824536"/>
          </a:xfrm>
          <a:prstGeom prst="rightBrace">
            <a:avLst>
              <a:gd name="adj1" fmla="val 0"/>
              <a:gd name="adj2" fmla="val 47883"/>
            </a:avLst>
          </a:prstGeom>
          <a:ln w="381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66" name="65 Conector recto"/>
          <p:cNvCxnSpPr/>
          <p:nvPr/>
        </p:nvCxnSpPr>
        <p:spPr>
          <a:xfrm>
            <a:off x="5580112" y="4515857"/>
            <a:ext cx="0" cy="648072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67 CuadroTexto"/>
          <p:cNvSpPr txBox="1"/>
          <p:nvPr/>
        </p:nvSpPr>
        <p:spPr>
          <a:xfrm>
            <a:off x="2627784" y="5667985"/>
            <a:ext cx="1296144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TRAMO 1</a:t>
            </a:r>
          </a:p>
        </p:txBody>
      </p:sp>
      <p:sp>
        <p:nvSpPr>
          <p:cNvPr id="69" name="68 CuadroTexto"/>
          <p:cNvSpPr txBox="1"/>
          <p:nvPr/>
        </p:nvSpPr>
        <p:spPr>
          <a:xfrm>
            <a:off x="6588224" y="5451961"/>
            <a:ext cx="1296144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TRAMO 3</a:t>
            </a:r>
            <a:endParaRPr lang="es-CO" b="1" dirty="0"/>
          </a:p>
        </p:txBody>
      </p:sp>
      <p:sp>
        <p:nvSpPr>
          <p:cNvPr id="70" name="69 Cerrar llave"/>
          <p:cNvSpPr/>
          <p:nvPr/>
        </p:nvSpPr>
        <p:spPr>
          <a:xfrm rot="5400000">
            <a:off x="6372200" y="4227825"/>
            <a:ext cx="432048" cy="1872208"/>
          </a:xfrm>
          <a:prstGeom prst="rightBrace">
            <a:avLst>
              <a:gd name="adj1" fmla="val 0"/>
              <a:gd name="adj2" fmla="val 47883"/>
            </a:avLst>
          </a:prstGeom>
          <a:ln w="381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70 CuadroTexto"/>
          <p:cNvSpPr txBox="1"/>
          <p:nvPr/>
        </p:nvSpPr>
        <p:spPr>
          <a:xfrm>
            <a:off x="251520" y="6042774"/>
            <a:ext cx="5544616" cy="33855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sz="1600" b="1" dirty="0" smtClean="0"/>
              <a:t>Meta Global </a:t>
            </a:r>
            <a:r>
              <a:rPr lang="es-CO" sz="1600" dirty="0" smtClean="0"/>
              <a:t>=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</a:t>
            </a:r>
            <a:r>
              <a:rPr lang="es-CO" sz="1600" i="1" dirty="0" smtClean="0"/>
              <a:t>. a </a:t>
            </a:r>
            <a:r>
              <a:rPr lang="es-CO" sz="1600" b="1" dirty="0" smtClean="0"/>
              <a:t>+</a:t>
            </a:r>
            <a:r>
              <a:rPr lang="es-CO" sz="1600" dirty="0" smtClean="0"/>
              <a:t>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Us.b</a:t>
            </a:r>
            <a:r>
              <a:rPr lang="es-CO" sz="1600" dirty="0" smtClean="0"/>
              <a:t> </a:t>
            </a:r>
            <a:r>
              <a:rPr lang="es-CO" sz="1600" b="1" dirty="0" smtClean="0"/>
              <a:t>+</a:t>
            </a:r>
            <a:r>
              <a:rPr lang="es-CO" sz="1600" dirty="0" smtClean="0"/>
              <a:t>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Us.c</a:t>
            </a:r>
            <a:endParaRPr lang="es-CO" sz="1600" i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6444208" y="5820471"/>
            <a:ext cx="2700808" cy="35157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sz="1600" b="1" dirty="0" smtClean="0"/>
              <a:t>Meta Global </a:t>
            </a:r>
            <a:r>
              <a:rPr lang="es-CO" sz="1600" dirty="0" smtClean="0"/>
              <a:t>=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Us.f</a:t>
            </a:r>
            <a:endParaRPr lang="es-CO" sz="1600" i="1" dirty="0"/>
          </a:p>
        </p:txBody>
      </p:sp>
      <p:sp>
        <p:nvSpPr>
          <p:cNvPr id="65" name="64 CuadroTexto"/>
          <p:cNvSpPr txBox="1"/>
          <p:nvPr/>
        </p:nvSpPr>
        <p:spPr>
          <a:xfrm>
            <a:off x="1187624" y="48691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Cuenca A</a:t>
            </a:r>
            <a:endParaRPr lang="es-CO" b="1" dirty="0"/>
          </a:p>
        </p:txBody>
      </p:sp>
      <p:sp>
        <p:nvSpPr>
          <p:cNvPr id="67" name="66 CuadroTexto"/>
          <p:cNvSpPr txBox="1"/>
          <p:nvPr/>
        </p:nvSpPr>
        <p:spPr>
          <a:xfrm rot="2585908">
            <a:off x="4669261" y="225566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err="1" smtClean="0"/>
              <a:t>Subcuenca</a:t>
            </a:r>
            <a:r>
              <a:rPr lang="es-CO" b="1" dirty="0" smtClean="0"/>
              <a:t> AA</a:t>
            </a:r>
            <a:endParaRPr lang="es-CO" b="1" dirty="0"/>
          </a:p>
        </p:txBody>
      </p:sp>
      <p:sp>
        <p:nvSpPr>
          <p:cNvPr id="74" name="73 Cerrar llave"/>
          <p:cNvSpPr/>
          <p:nvPr/>
        </p:nvSpPr>
        <p:spPr>
          <a:xfrm rot="9775893">
            <a:off x="4790667" y="2298421"/>
            <a:ext cx="432048" cy="1872208"/>
          </a:xfrm>
          <a:prstGeom prst="rightBrace">
            <a:avLst>
              <a:gd name="adj1" fmla="val 0"/>
              <a:gd name="adj2" fmla="val 47883"/>
            </a:avLst>
          </a:prstGeom>
          <a:ln w="381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74 CuadroTexto"/>
          <p:cNvSpPr txBox="1"/>
          <p:nvPr/>
        </p:nvSpPr>
        <p:spPr>
          <a:xfrm>
            <a:off x="3491880" y="1772816"/>
            <a:ext cx="1296144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TRAMO 2</a:t>
            </a:r>
            <a:endParaRPr lang="es-CO" b="1" dirty="0"/>
          </a:p>
        </p:txBody>
      </p:sp>
      <p:grpSp>
        <p:nvGrpSpPr>
          <p:cNvPr id="16" name="77 Grupo"/>
          <p:cNvGrpSpPr/>
          <p:nvPr/>
        </p:nvGrpSpPr>
        <p:grpSpPr>
          <a:xfrm>
            <a:off x="7164288" y="3212976"/>
            <a:ext cx="1005403" cy="1008825"/>
            <a:chOff x="1028860" y="2996952"/>
            <a:chExt cx="1005403" cy="1008825"/>
          </a:xfrm>
        </p:grpSpPr>
        <p:pic>
          <p:nvPicPr>
            <p:cNvPr id="79" name="Picture 1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5616" y="3357063"/>
              <a:ext cx="648072" cy="648714"/>
            </a:xfrm>
            <a:prstGeom prst="rect">
              <a:avLst/>
            </a:prstGeom>
            <a:noFill/>
          </p:spPr>
        </p:pic>
        <p:sp>
          <p:nvSpPr>
            <p:cNvPr id="80" name="79 CuadroTexto"/>
            <p:cNvSpPr txBox="1"/>
            <p:nvPr/>
          </p:nvSpPr>
          <p:spPr>
            <a:xfrm>
              <a:off x="1028860" y="2996952"/>
              <a:ext cx="1005403" cy="27699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f…</a:t>
              </a:r>
              <a:endParaRPr lang="es-CO" sz="1200" b="1" i="1" dirty="0">
                <a:latin typeface="Futura std book"/>
              </a:endParaRPr>
            </a:p>
          </p:txBody>
        </p:sp>
      </p:grpSp>
      <p:grpSp>
        <p:nvGrpSpPr>
          <p:cNvPr id="17" name="80 Grupo"/>
          <p:cNvGrpSpPr/>
          <p:nvPr/>
        </p:nvGrpSpPr>
        <p:grpSpPr>
          <a:xfrm>
            <a:off x="6588224" y="4221088"/>
            <a:ext cx="720078" cy="366517"/>
            <a:chOff x="804366" y="4005064"/>
            <a:chExt cx="836173" cy="654549"/>
          </a:xfrm>
        </p:grpSpPr>
        <p:cxnSp>
          <p:nvCxnSpPr>
            <p:cNvPr id="82" name="81 Conector recto de flecha"/>
            <p:cNvCxnSpPr/>
            <p:nvPr/>
          </p:nvCxnSpPr>
          <p:spPr>
            <a:xfrm>
              <a:off x="1619672" y="4005064"/>
              <a:ext cx="20867" cy="654549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82 CuadroTexto"/>
            <p:cNvSpPr txBox="1"/>
            <p:nvPr/>
          </p:nvSpPr>
          <p:spPr>
            <a:xfrm>
              <a:off x="804366" y="4005064"/>
              <a:ext cx="752557" cy="4946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CO" sz="1200" b="1" dirty="0" smtClean="0">
                  <a:solidFill>
                    <a:srgbClr val="FF0000"/>
                  </a:solidFill>
                  <a:latin typeface="Futura std book"/>
                </a:rPr>
                <a:t>Vert.5</a:t>
              </a:r>
              <a:endParaRPr lang="es-CO" sz="1200" b="1" dirty="0">
                <a:solidFill>
                  <a:srgbClr val="FF0000"/>
                </a:solidFill>
                <a:latin typeface="Futura std book"/>
              </a:endParaRPr>
            </a:p>
          </p:txBody>
        </p:sp>
      </p:grpSp>
      <p:sp>
        <p:nvSpPr>
          <p:cNvPr id="59" name="58 CuadroTexto"/>
          <p:cNvSpPr txBox="1"/>
          <p:nvPr/>
        </p:nvSpPr>
        <p:spPr>
          <a:xfrm>
            <a:off x="395536" y="2132857"/>
            <a:ext cx="4212976" cy="33855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sz="1600" b="1" dirty="0" smtClean="0"/>
              <a:t>Meta Global </a:t>
            </a:r>
            <a:r>
              <a:rPr lang="es-CO" sz="1600" dirty="0" smtClean="0"/>
              <a:t>=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Us.d</a:t>
            </a:r>
            <a:r>
              <a:rPr lang="es-CO" sz="1600" dirty="0" smtClean="0"/>
              <a:t> </a:t>
            </a:r>
            <a:r>
              <a:rPr lang="es-CO" sz="1600" b="1" dirty="0" smtClean="0"/>
              <a:t>+</a:t>
            </a:r>
            <a:r>
              <a:rPr lang="es-CO" sz="1600" dirty="0" smtClean="0"/>
              <a:t> Meta </a:t>
            </a:r>
            <a:r>
              <a:rPr lang="es-CO" sz="1600" dirty="0" err="1" smtClean="0"/>
              <a:t>Ind</a:t>
            </a:r>
            <a:r>
              <a:rPr lang="es-CO" sz="1600" dirty="0" smtClean="0"/>
              <a:t>. </a:t>
            </a:r>
            <a:r>
              <a:rPr lang="es-CO" sz="1600" i="1" dirty="0" err="1" smtClean="0"/>
              <a:t>Us.e</a:t>
            </a:r>
            <a:endParaRPr lang="es-CO" sz="1600" i="1" dirty="0"/>
          </a:p>
        </p:txBody>
      </p:sp>
      <p:grpSp>
        <p:nvGrpSpPr>
          <p:cNvPr id="60" name="53 Grupo"/>
          <p:cNvGrpSpPr/>
          <p:nvPr/>
        </p:nvGrpSpPr>
        <p:grpSpPr>
          <a:xfrm>
            <a:off x="5796136" y="3645024"/>
            <a:ext cx="1152128" cy="735910"/>
            <a:chOff x="1028860" y="2996956"/>
            <a:chExt cx="1554785" cy="1008821"/>
          </a:xfrm>
        </p:grpSpPr>
        <p:pic>
          <p:nvPicPr>
            <p:cNvPr id="61" name="Picture 1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5616" y="3357063"/>
              <a:ext cx="648072" cy="648714"/>
            </a:xfrm>
            <a:prstGeom prst="rect">
              <a:avLst/>
            </a:prstGeom>
            <a:noFill/>
          </p:spPr>
        </p:pic>
        <p:sp>
          <p:nvSpPr>
            <p:cNvPr id="62" name="61 CuadroTexto"/>
            <p:cNvSpPr txBox="1"/>
            <p:nvPr/>
          </p:nvSpPr>
          <p:spPr>
            <a:xfrm>
              <a:off x="1028860" y="2996956"/>
              <a:ext cx="1554785" cy="379723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CO" sz="1200" b="1" dirty="0" smtClean="0">
                  <a:latin typeface="Futura std book"/>
                </a:rPr>
                <a:t>Usuario </a:t>
              </a:r>
              <a:r>
                <a:rPr lang="es-CO" sz="1200" b="1" i="1" dirty="0" smtClean="0">
                  <a:latin typeface="Futura std book"/>
                </a:rPr>
                <a:t>e..</a:t>
              </a:r>
              <a:endParaRPr lang="es-CO" sz="1200" b="1" i="1" dirty="0">
                <a:latin typeface="Futura std book"/>
              </a:endParaRPr>
            </a:p>
          </p:txBody>
        </p:sp>
      </p:grpSp>
      <p:cxnSp>
        <p:nvCxnSpPr>
          <p:cNvPr id="73" name="72 Conector recto de flecha"/>
          <p:cNvCxnSpPr/>
          <p:nvPr/>
        </p:nvCxnSpPr>
        <p:spPr>
          <a:xfrm flipH="1">
            <a:off x="5686410" y="3990206"/>
            <a:ext cx="196950" cy="16807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75 Rectángulo"/>
          <p:cNvSpPr/>
          <p:nvPr/>
        </p:nvSpPr>
        <p:spPr>
          <a:xfrm>
            <a:off x="6111317" y="417170"/>
            <a:ext cx="2249955" cy="1023459"/>
          </a:xfrm>
          <a:prstGeom prst="rect">
            <a:avLst/>
          </a:prstGeom>
          <a:solidFill>
            <a:schemeClr val="accent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CO" sz="1000" b="1" dirty="0" smtClean="0">
              <a:latin typeface="Futura std book"/>
            </a:endParaRPr>
          </a:p>
          <a:p>
            <a:pPr algn="ctr">
              <a:defRPr/>
            </a:pPr>
            <a:r>
              <a:rPr lang="es-CO" sz="1200" b="1" dirty="0" smtClean="0">
                <a:solidFill>
                  <a:srgbClr val="C00000"/>
                </a:solidFill>
                <a:latin typeface="Futura std book"/>
              </a:rPr>
              <a:t>ESTABLECIMIENTO </a:t>
            </a:r>
            <a:r>
              <a:rPr lang="es-CO" sz="1200" b="1" dirty="0" smtClean="0">
                <a:solidFill>
                  <a:srgbClr val="C00000"/>
                </a:solidFill>
                <a:latin typeface="Futura std book"/>
              </a:rPr>
              <a:t>DE METAS DE CARGA CONTAMINANTE</a:t>
            </a:r>
            <a:endParaRPr lang="es-CO" sz="1200" b="1" dirty="0">
              <a:solidFill>
                <a:srgbClr val="C00000"/>
              </a:solidFill>
              <a:latin typeface="Futura std book"/>
            </a:endParaRPr>
          </a:p>
        </p:txBody>
      </p:sp>
      <p:pic>
        <p:nvPicPr>
          <p:cNvPr id="63" name="Imagen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0478" y="173376"/>
            <a:ext cx="1938696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447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20608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2985806" y="764704"/>
            <a:ext cx="35283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3600" b="1" dirty="0" smtClean="0"/>
              <a:t>ANTECEDENTES</a:t>
            </a:r>
            <a:endParaRPr lang="es-CO" sz="36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83" y="193749"/>
            <a:ext cx="1676698" cy="16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74290"/>
            <a:ext cx="1820460" cy="1600117"/>
          </a:xfrm>
          <a:prstGeom prst="rect">
            <a:avLst/>
          </a:prstGeom>
        </p:spPr>
      </p:pic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835843" y="2635151"/>
            <a:ext cx="7488832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742950" indent="-742950">
              <a:buAutoNum type="arabicPeriod"/>
            </a:pPr>
            <a:r>
              <a:rPr lang="es-CO" sz="2000" b="1" dirty="0" smtClean="0"/>
              <a:t>Resolución 339 de 2019- Convoca el proceso de consulta</a:t>
            </a:r>
          </a:p>
          <a:p>
            <a:pPr marL="742950" indent="-742950">
              <a:buAutoNum type="arabicPeriod"/>
            </a:pPr>
            <a:r>
              <a:rPr lang="es-CO" sz="2000" b="1" dirty="0" smtClean="0"/>
              <a:t>Marzo de 2020: se declara  oficialmente  la crisis por la Pandemia del COVID 19 en Colombia</a:t>
            </a:r>
          </a:p>
          <a:p>
            <a:pPr marL="742950" indent="-742950">
              <a:buAutoNum type="arabicPeriod"/>
            </a:pPr>
            <a:r>
              <a:rPr lang="es-CO" sz="2000" b="1" dirty="0" smtClean="0"/>
              <a:t>Acuerdo 06 de 2020: establece las metas de cargas para el quinquenio 2021 – 2025</a:t>
            </a:r>
          </a:p>
          <a:p>
            <a:pPr marL="742950" indent="-742950">
              <a:buAutoNum type="arabicPeriod"/>
            </a:pPr>
            <a:r>
              <a:rPr lang="es-CO" sz="2000" b="1" dirty="0" smtClean="0"/>
              <a:t>Panorama de la crisis: de acuerdo con </a:t>
            </a:r>
            <a:r>
              <a:rPr lang="es-CO" sz="2000" b="1" dirty="0" err="1" smtClean="0"/>
              <a:t>Minsalud</a:t>
            </a:r>
            <a:r>
              <a:rPr lang="es-CO" sz="2000" b="1" dirty="0" smtClean="0"/>
              <a:t> (2021), las restricciones podrán llegar hasta el año 2022 y los impactos socioeconómicos de la pandemia podrán durar cerca de 3 años mas.</a:t>
            </a:r>
          </a:p>
          <a:p>
            <a:pPr marL="742950" indent="-742950" algn="ctr">
              <a:buAutoNum type="arabicPeriod"/>
            </a:pP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2009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20608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3003872" y="476672"/>
            <a:ext cx="3528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2400" b="1" dirty="0" smtClean="0"/>
              <a:t>JUSTIFICACION DE LOS AJUSTES AL ACUERDO 006 DE 2020</a:t>
            </a:r>
            <a:endParaRPr lang="es-CO" sz="24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83" y="193749"/>
            <a:ext cx="1676698" cy="16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74290"/>
            <a:ext cx="1820460" cy="1600117"/>
          </a:xfrm>
          <a:prstGeom prst="rect">
            <a:avLst/>
          </a:prstGeom>
        </p:spPr>
      </p:pic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835843" y="2635151"/>
            <a:ext cx="748883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2400" b="1" dirty="0"/>
              <a:t>	</a:t>
            </a:r>
            <a:r>
              <a:rPr lang="es-CO" sz="2400" b="1" dirty="0" smtClean="0"/>
              <a:t>1.Las </a:t>
            </a:r>
            <a:r>
              <a:rPr lang="es-CO" sz="2400" b="1" dirty="0"/>
              <a:t>metas de cargas deben ser técnicamente </a:t>
            </a:r>
            <a:r>
              <a:rPr lang="es-CO" sz="2400" b="1" dirty="0" smtClean="0"/>
              <a:t>cumplibles</a:t>
            </a:r>
          </a:p>
          <a:p>
            <a:endParaRPr lang="es-CO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2400" b="1" dirty="0"/>
              <a:t>	</a:t>
            </a:r>
            <a:r>
              <a:rPr lang="es-CO" sz="2400" b="1" dirty="0" smtClean="0"/>
              <a:t>2. Las </a:t>
            </a:r>
            <a:r>
              <a:rPr lang="es-CO" sz="2400" b="1" dirty="0"/>
              <a:t>metas de cargas deben ser aceptadas por la </a:t>
            </a:r>
            <a:r>
              <a:rPr lang="es-CO" sz="2400" b="1" dirty="0" smtClean="0"/>
              <a:t>sociedad</a:t>
            </a:r>
          </a:p>
          <a:p>
            <a:endParaRPr lang="es-CO" sz="2400" b="1" dirty="0"/>
          </a:p>
          <a:p>
            <a:r>
              <a:rPr lang="es-CO" sz="2400" b="1" dirty="0" smtClean="0"/>
              <a:t>?</a:t>
            </a:r>
            <a:r>
              <a:rPr lang="es-CO" sz="2400" b="1" dirty="0"/>
              <a:t>	</a:t>
            </a:r>
            <a:r>
              <a:rPr lang="es-CO" sz="2400" b="1" dirty="0" smtClean="0"/>
              <a:t>3. </a:t>
            </a:r>
            <a:r>
              <a:rPr lang="es-CO" sz="2400" b="1" dirty="0" smtClean="0">
                <a:solidFill>
                  <a:srgbClr val="FF0000"/>
                </a:solidFill>
              </a:rPr>
              <a:t>Las </a:t>
            </a:r>
            <a:r>
              <a:rPr lang="es-CO" sz="2400" b="1" dirty="0">
                <a:solidFill>
                  <a:srgbClr val="FF0000"/>
                </a:solidFill>
              </a:rPr>
              <a:t>metas de cargas deben ser económica y financieramente cumplibles.</a:t>
            </a:r>
            <a:endParaRPr lang="es-CO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20608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3003872" y="476672"/>
            <a:ext cx="35283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2400" b="1" dirty="0" smtClean="0"/>
              <a:t>DECISIONES DE LA AUTORIDAD AMBIENTAL</a:t>
            </a:r>
            <a:endParaRPr lang="es-CO" sz="24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83" y="193749"/>
            <a:ext cx="1676698" cy="16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74290"/>
            <a:ext cx="1820460" cy="1600117"/>
          </a:xfrm>
          <a:prstGeom prst="rect">
            <a:avLst/>
          </a:prstGeom>
        </p:spPr>
      </p:pic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835843" y="2635151"/>
            <a:ext cx="748883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es-CO" sz="2400" b="1" dirty="0" smtClean="0"/>
              <a:t>1. Revisar los escenarios de LINEA BASE, información de soporte y metas individuales de cargas definidas en el Acuerdo 006 de 2020</a:t>
            </a:r>
          </a:p>
          <a:p>
            <a:endParaRPr lang="es-CO" sz="2400" b="1" dirty="0">
              <a:solidFill>
                <a:srgbClr val="FF0000"/>
              </a:solidFill>
            </a:endParaRPr>
          </a:p>
          <a:p>
            <a:r>
              <a:rPr lang="es-CO" sz="2400" b="1" dirty="0" smtClean="0">
                <a:solidFill>
                  <a:srgbClr val="FF0000"/>
                </a:solidFill>
              </a:rPr>
              <a:t>2. Propiciar un espacio de revisión y ajustes, para que cada usuario individual, proponga los ajuste de las metas y compromisos de acuerdo con los impactos ocasionados por la crisis del COVID 19.</a:t>
            </a:r>
            <a:endParaRPr lang="es-CO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01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1"/>
            <a:ext cx="9144000" cy="17008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3015569" y="619572"/>
            <a:ext cx="3528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2400" b="1" dirty="0" smtClean="0"/>
              <a:t>METODOLOGIA</a:t>
            </a:r>
            <a:endParaRPr lang="es-CO" sz="24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525" y="193749"/>
            <a:ext cx="1404955" cy="140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5" y="193749"/>
            <a:ext cx="1512167" cy="1329139"/>
          </a:xfrm>
          <a:prstGeom prst="rect">
            <a:avLst/>
          </a:prstGeom>
        </p:spPr>
      </p:pic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835843" y="2635151"/>
            <a:ext cx="7488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endParaRPr lang="es-CO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908807"/>
              </p:ext>
            </p:extLst>
          </p:nvPr>
        </p:nvGraphicFramePr>
        <p:xfrm>
          <a:off x="1979712" y="1870447"/>
          <a:ext cx="5184575" cy="433596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16463"/>
                <a:gridCol w="1434056"/>
                <a:gridCol w="1434056"/>
              </a:tblGrid>
              <a:tr h="16986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Taller o eventos de participación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Fecha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7455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De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350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Inicio de la consulta de ajustes- Resolución  0206 de abril de 2021 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Abril 23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 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350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Taller 1. De inducción e información</a:t>
                      </a:r>
                      <a:endParaRPr lang="es-CO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 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Junio 1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 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350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Recepción de propuestas de ajuste al marco de metas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Entre el día 2 de junio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2 de julio del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530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Evaluación de propuestas y diseño del borrador del acto administrativo con los  ajustes de metas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Julio 3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Agosto 2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530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Publicación de la nueva meta global de cargas, cronogramas  y metas de eliminación de puntos de vertimiento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Agosto 3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Agosto 18 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350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Taller 2. De socialización de y discusión del nuevo marco de metas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Agosto 18 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 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711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Ajuste del borrador del Acuerdo de metas a observaciones presentadas por  las partes interesadas que la CRA considere pertinentes.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Día 18 al de agosto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Agosto 28 de 2021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  <a:tr h="711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Presentación del Acuerdo al Consejo directivo</a:t>
                      </a:r>
                      <a:endParaRPr lang="es-CO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De acuerdo a  programación de la Secretaria general de la CRA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 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84" marR="6518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56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7744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053" name="8 CuadroTexto"/>
          <p:cNvSpPr txBox="1">
            <a:spLocks noChangeArrowheads="1"/>
          </p:cNvSpPr>
          <p:nvPr/>
        </p:nvSpPr>
        <p:spPr bwMode="auto">
          <a:xfrm>
            <a:off x="340047" y="2185585"/>
            <a:ext cx="8480425" cy="9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36000" rIns="108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b="1" dirty="0">
                <a:solidFill>
                  <a:schemeClr val="bg1"/>
                </a:solidFill>
              </a:rPr>
              <a:t>Contrato de Consultoría </a:t>
            </a:r>
            <a:r>
              <a:rPr lang="es-CO" b="1" dirty="0" smtClean="0">
                <a:solidFill>
                  <a:schemeClr val="bg1"/>
                </a:solidFill>
              </a:rPr>
              <a:t>00514-2017</a:t>
            </a:r>
            <a:endParaRPr lang="es-CO" b="1" dirty="0">
              <a:solidFill>
                <a:schemeClr val="bg1"/>
              </a:solidFill>
            </a:endParaRPr>
          </a:p>
          <a:p>
            <a:pPr algn="ctr"/>
            <a:endParaRPr lang="es-CO" sz="12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Unión Temporal AMBIENTE 2017</a:t>
            </a:r>
          </a:p>
        </p:txBody>
      </p:sp>
      <p:sp>
        <p:nvSpPr>
          <p:cNvPr id="2054" name="9 CuadroTexto"/>
          <p:cNvSpPr txBox="1">
            <a:spLocks noChangeArrowheads="1"/>
          </p:cNvSpPr>
          <p:nvPr/>
        </p:nvSpPr>
        <p:spPr bwMode="auto">
          <a:xfrm>
            <a:off x="3047415" y="908720"/>
            <a:ext cx="3528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es-CO" sz="2400" b="1" dirty="0" smtClean="0"/>
              <a:t>AJUSTES Y REVISIONES</a:t>
            </a:r>
            <a:endParaRPr lang="es-CO" sz="2400" b="1" dirty="0"/>
          </a:p>
        </p:txBody>
      </p:sp>
      <p:pic>
        <p:nvPicPr>
          <p:cNvPr id="1026" name="Imagen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83" y="193749"/>
            <a:ext cx="1676698" cy="167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74290"/>
            <a:ext cx="1820460" cy="1600117"/>
          </a:xfrm>
          <a:prstGeom prst="rect">
            <a:avLst/>
          </a:prstGeom>
        </p:spPr>
      </p:pic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835843" y="2635151"/>
            <a:ext cx="7488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endParaRPr lang="es-CO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180824"/>
              </p:ext>
            </p:extLst>
          </p:nvPr>
        </p:nvGraphicFramePr>
        <p:xfrm>
          <a:off x="1532299" y="1774407"/>
          <a:ext cx="6429375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Hoja de cálculo" r:id="rId5" imgW="6429256" imgH="4610036" progId="Excel.Sheet.12">
                  <p:embed/>
                </p:oleObj>
              </mc:Choice>
              <mc:Fallback>
                <p:oleObj name="Hoja de cálculo" r:id="rId5" imgW="6429256" imgH="46100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2299" y="1774407"/>
                        <a:ext cx="6429375" cy="461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24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n 2" descr="Captura de pantalla 2020-01-27 10.00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32848"/>
            <a:ext cx="8071247" cy="10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Imagen 5" descr="Logo_CRA_Digit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366" y="5206604"/>
            <a:ext cx="671513" cy="69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5" name="Imagen 18" descr="Captura de pantalla 2020-01-27 10.00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-2"/>
          <a:stretch>
            <a:fillRect/>
          </a:stretch>
        </p:blipFill>
        <p:spPr bwMode="auto">
          <a:xfrm>
            <a:off x="4942285" y="857250"/>
            <a:ext cx="4062413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109988"/>
            <a:ext cx="1872208" cy="1447421"/>
          </a:xfrm>
          <a:prstGeom prst="rect">
            <a:avLst/>
          </a:prstGeom>
        </p:spPr>
      </p:pic>
      <p:sp>
        <p:nvSpPr>
          <p:cNvPr id="7" name="2 CuadroTexto"/>
          <p:cNvSpPr txBox="1">
            <a:spLocks noChangeArrowheads="1"/>
          </p:cNvSpPr>
          <p:nvPr/>
        </p:nvSpPr>
        <p:spPr bwMode="auto">
          <a:xfrm>
            <a:off x="770335" y="1716469"/>
            <a:ext cx="7824787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endParaRPr lang="pt-BR" sz="2000" b="1" dirty="0"/>
          </a:p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LUIS FERNANDO CASTRO HERNANDEZ – ASESOR CRA </a:t>
            </a:r>
          </a:p>
          <a:p>
            <a:pPr algn="ctr"/>
            <a:endParaRPr lang="pt-BR" sz="2000" b="1" dirty="0" smtClean="0"/>
          </a:p>
          <a:p>
            <a:pPr algn="ctr"/>
            <a:r>
              <a:rPr lang="pt-BR" sz="2000" b="1" dirty="0" smtClean="0"/>
              <a:t>Ingeniero sanitário U.de A.</a:t>
            </a:r>
          </a:p>
          <a:p>
            <a:pPr algn="ctr"/>
            <a:r>
              <a:rPr lang="pt-BR" sz="2000" b="1" dirty="0"/>
              <a:t>E</a:t>
            </a:r>
            <a:r>
              <a:rPr lang="pt-BR" sz="2000" b="1" dirty="0" smtClean="0"/>
              <a:t>specialista </a:t>
            </a:r>
            <a:r>
              <a:rPr lang="pt-BR" sz="2000" b="1" dirty="0" err="1" smtClean="0"/>
              <a:t>en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Planeación</a:t>
            </a:r>
            <a:r>
              <a:rPr lang="pt-BR" sz="2000" b="1" dirty="0" smtClean="0"/>
              <a:t> Urbano regional – U. Nacional</a:t>
            </a:r>
          </a:p>
          <a:p>
            <a:pPr algn="ctr"/>
            <a:r>
              <a:rPr lang="pt-BR" sz="2000" b="1" dirty="0" smtClean="0"/>
              <a:t>Master </a:t>
            </a:r>
            <a:r>
              <a:rPr lang="pt-BR" sz="2000" b="1" dirty="0" err="1" smtClean="0"/>
              <a:t>en</a:t>
            </a:r>
            <a:r>
              <a:rPr lang="pt-BR" sz="2000" b="1" dirty="0" smtClean="0"/>
              <a:t> </a:t>
            </a:r>
            <a:r>
              <a:rPr lang="pt-BR" sz="2000" b="1" dirty="0" err="1"/>
              <a:t>D</a:t>
            </a:r>
            <a:r>
              <a:rPr lang="pt-BR" sz="2000" b="1" dirty="0" err="1" smtClean="0"/>
              <a:t>esarrollo</a:t>
            </a:r>
            <a:r>
              <a:rPr lang="pt-BR" sz="2000" b="1" dirty="0" smtClean="0"/>
              <a:t> local </a:t>
            </a:r>
            <a:r>
              <a:rPr lang="pt-BR" sz="2000" b="1" dirty="0" err="1"/>
              <a:t>S</a:t>
            </a:r>
            <a:r>
              <a:rPr lang="pt-BR" sz="2000" b="1" dirty="0" err="1" smtClean="0"/>
              <a:t>ostenible</a:t>
            </a:r>
            <a:r>
              <a:rPr lang="pt-BR" sz="2000" b="1" dirty="0" smtClean="0"/>
              <a:t> y  </a:t>
            </a:r>
            <a:r>
              <a:rPr lang="pt-BR" sz="2000" b="1" dirty="0" err="1"/>
              <a:t>G</a:t>
            </a:r>
            <a:r>
              <a:rPr lang="pt-BR" sz="2000" b="1" dirty="0" err="1" smtClean="0"/>
              <a:t>estion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del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Riesgo</a:t>
            </a:r>
            <a:r>
              <a:rPr lang="pt-BR" sz="2000" b="1" dirty="0" smtClean="0"/>
              <a:t> de desastres CIF – OIT- </a:t>
            </a:r>
            <a:r>
              <a:rPr lang="pt-BR" sz="2000" b="1" dirty="0" err="1" smtClean="0"/>
              <a:t>Italia</a:t>
            </a:r>
            <a:endParaRPr lang="pt-BR" sz="2000" b="1" dirty="0" smtClean="0"/>
          </a:p>
          <a:p>
            <a:pPr algn="ctr"/>
            <a:r>
              <a:rPr lang="pt-BR" sz="2000" b="1" dirty="0" smtClean="0"/>
              <a:t>Especialista </a:t>
            </a:r>
            <a:r>
              <a:rPr lang="pt-BR" sz="2000" b="1" dirty="0" err="1" smtClean="0"/>
              <a:t>en</a:t>
            </a:r>
            <a:r>
              <a:rPr lang="pt-BR" sz="2000" b="1" dirty="0" smtClean="0"/>
              <a:t> instrumentos económicos para </a:t>
            </a:r>
            <a:r>
              <a:rPr lang="pt-BR" sz="2000" b="1" dirty="0" err="1" smtClean="0"/>
              <a:t>la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gestión</a:t>
            </a:r>
            <a:r>
              <a:rPr lang="pt-BR" sz="2000" b="1" dirty="0" smtClean="0"/>
              <a:t> ambiental: TASA RETRIBUTIVA – TASA POR USO DEL AGUA</a:t>
            </a:r>
          </a:p>
          <a:p>
            <a:pPr algn="ctr"/>
            <a:endParaRPr lang="pt-BR" sz="2000" b="1" dirty="0" smtClean="0"/>
          </a:p>
          <a:p>
            <a:pPr algn="ctr"/>
            <a:r>
              <a:rPr lang="pt-BR" sz="2000" b="1" dirty="0" smtClean="0">
                <a:solidFill>
                  <a:schemeClr val="tx2"/>
                </a:solidFill>
              </a:rPr>
              <a:t>lfchy2002@yahoo.es</a:t>
            </a:r>
            <a:endParaRPr lang="pt-BR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423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5B9BD5"/>
      </a:dk2>
      <a:lt2>
        <a:srgbClr val="1E4E79"/>
      </a:lt2>
      <a:accent1>
        <a:srgbClr val="5B9BD5"/>
      </a:accent1>
      <a:accent2>
        <a:srgbClr val="1E4E79"/>
      </a:accent2>
      <a:accent3>
        <a:srgbClr val="5B9BD5"/>
      </a:accent3>
      <a:accent4>
        <a:srgbClr val="1E4E79"/>
      </a:accent4>
      <a:accent5>
        <a:srgbClr val="5B9BD5"/>
      </a:accent5>
      <a:accent6>
        <a:srgbClr val="1E4E79"/>
      </a:accent6>
      <a:hlink>
        <a:srgbClr val="2E75B5"/>
      </a:hlink>
      <a:folHlink>
        <a:srgbClr val="1E4E79"/>
      </a:folHlink>
    </a:clrScheme>
    <a:fontScheme name="Custom 3">
      <a:majorFont>
        <a:latin typeface="Century School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3709</TotalTime>
  <Words>543</Words>
  <Application>Microsoft Office PowerPoint</Application>
  <PresentationFormat>Presentación en pantalla (4:3)</PresentationFormat>
  <Paragraphs>102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21" baseType="lpstr">
      <vt:lpstr>MS PGothic</vt:lpstr>
      <vt:lpstr>MS PGothic</vt:lpstr>
      <vt:lpstr>Arial</vt:lpstr>
      <vt:lpstr>Arial Narrow</vt:lpstr>
      <vt:lpstr>Calibri</vt:lpstr>
      <vt:lpstr>Century Schoolbook</vt:lpstr>
      <vt:lpstr>Futura std</vt:lpstr>
      <vt:lpstr>Futura std book</vt:lpstr>
      <vt:lpstr>Times New Roman</vt:lpstr>
      <vt:lpstr>Wingdings</vt:lpstr>
      <vt:lpstr>1_Tema de Office</vt:lpstr>
      <vt:lpstr>Office Theme</vt:lpstr>
      <vt:lpstr>Hoja de cálculo de Microsoft Excel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Wilson Jerson Sandoval Romero</dc:creator>
  <cp:lastModifiedBy>Luis Fernando Castro</cp:lastModifiedBy>
  <cp:revision>229</cp:revision>
  <dcterms:created xsi:type="dcterms:W3CDTF">2013-06-14T21:18:24Z</dcterms:created>
  <dcterms:modified xsi:type="dcterms:W3CDTF">2021-06-01T16:43:58Z</dcterms:modified>
</cp:coreProperties>
</file>